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31"/>
  </p:notesMasterIdLst>
  <p:sldIdLst>
    <p:sldId id="256" r:id="rId2"/>
    <p:sldId id="311" r:id="rId3"/>
    <p:sldId id="283" r:id="rId4"/>
    <p:sldId id="295" r:id="rId5"/>
    <p:sldId id="285" r:id="rId6"/>
    <p:sldId id="286" r:id="rId7"/>
    <p:sldId id="287" r:id="rId8"/>
    <p:sldId id="288" r:id="rId9"/>
    <p:sldId id="289" r:id="rId10"/>
    <p:sldId id="297" r:id="rId11"/>
    <p:sldId id="310" r:id="rId12"/>
    <p:sldId id="325" r:id="rId13"/>
    <p:sldId id="314" r:id="rId14"/>
    <p:sldId id="315" r:id="rId15"/>
    <p:sldId id="298" r:id="rId16"/>
    <p:sldId id="306" r:id="rId17"/>
    <p:sldId id="323" r:id="rId18"/>
    <p:sldId id="312" r:id="rId19"/>
    <p:sldId id="316" r:id="rId20"/>
    <p:sldId id="318" r:id="rId21"/>
    <p:sldId id="317" r:id="rId22"/>
    <p:sldId id="319" r:id="rId23"/>
    <p:sldId id="320" r:id="rId24"/>
    <p:sldId id="324" r:id="rId25"/>
    <p:sldId id="322" r:id="rId26"/>
    <p:sldId id="292" r:id="rId27"/>
    <p:sldId id="313" r:id="rId28"/>
    <p:sldId id="300" r:id="rId29"/>
    <p:sldId id="277" r:id="rId30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69231" autoAdjust="0"/>
  </p:normalViewPr>
  <p:slideViewPr>
    <p:cSldViewPr>
      <p:cViewPr varScale="1">
        <p:scale>
          <a:sx n="73" d="100"/>
          <a:sy n="73" d="100"/>
        </p:scale>
        <p:origin x="116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08"/>
    </p:cViewPr>
  </p:sorterViewPr>
  <p:notesViewPr>
    <p:cSldViewPr>
      <p:cViewPr varScale="1">
        <p:scale>
          <a:sx n="83" d="100"/>
          <a:sy n="83" d="100"/>
        </p:scale>
        <p:origin x="3324" y="44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8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itchFamily="34" charset="0"/>
              </a:rPr>
              <a:pPr/>
              <a:t>1</a:t>
            </a:fld>
            <a:endParaRPr lang="en-US" altLang="zh-CN">
              <a:latin typeface="Tahoma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39348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先讲客户端还是服务器端编程一直是让人纠结的事情，今年决定根据教材的顺序先讲客户端。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为便于理解，我们会先讲</a:t>
            </a:r>
            <a:r>
              <a:rPr lang="en-US" altLang="zh-CN" dirty="0" smtClean="0"/>
              <a:t>PJ</a:t>
            </a:r>
            <a:r>
              <a:rPr lang="zh-CN" altLang="en-US" dirty="0" smtClean="0"/>
              <a:t>必须的内容，然后再展开讲更高阶的内容。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由于课时原因，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部分不会展开讲，留待同学自学，以及后继课程展开；</a:t>
            </a:r>
            <a:endParaRPr lang="en-US" altLang="zh-CN" dirty="0" smtClean="0"/>
          </a:p>
          <a:p>
            <a:r>
              <a:rPr lang="en-US" altLang="zh-CN" dirty="0" smtClean="0"/>
              <a:t>jQuery</a:t>
            </a:r>
            <a:r>
              <a:rPr lang="zh-CN" altLang="en-US" dirty="0" smtClean="0"/>
              <a:t>仅供自学；</a:t>
            </a:r>
            <a:endParaRPr lang="en-US" altLang="zh-CN" dirty="0" smtClean="0"/>
          </a:p>
          <a:p>
            <a:r>
              <a:rPr lang="en-US" altLang="zh-CN" dirty="0" smtClean="0"/>
              <a:t>Multimedia</a:t>
            </a:r>
            <a:r>
              <a:rPr lang="zh-CN" altLang="en-US" dirty="0" smtClean="0"/>
              <a:t>已经涉及部分</a:t>
            </a:r>
            <a:r>
              <a:rPr lang="en-US" altLang="zh-CN" dirty="0" smtClean="0"/>
              <a:t>Web Design</a:t>
            </a:r>
            <a:r>
              <a:rPr lang="zh-CN" altLang="en-US" dirty="0" smtClean="0"/>
              <a:t>内容</a:t>
            </a:r>
            <a:endParaRPr lang="en-US" altLang="zh-CN" dirty="0" smtClean="0"/>
          </a:p>
          <a:p>
            <a:r>
              <a:rPr lang="zh-CN" altLang="en-US" dirty="0" smtClean="0"/>
              <a:t>如果时间允许的话，会展开讲一下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，但更多的还是由</a:t>
            </a:r>
            <a:r>
              <a:rPr lang="en-US" altLang="zh-CN" dirty="0" smtClean="0"/>
              <a:t>19</a:t>
            </a:r>
            <a:r>
              <a:rPr lang="zh-CN" altLang="en-US" smtClean="0"/>
              <a:t>的同学来做交叉互助学习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607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在构建更宽广知识体系的同时，尽可能涵盖课本上所有内容，也就是说，课程内容尽可能是教材内容的超集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有鉴于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技术的内容是如此之多，发展如此之快，这本书简直就是内容的索引和前导</a:t>
            </a:r>
            <a:r>
              <a:rPr lang="en-US" altLang="zh-CN" dirty="0" smtClean="0"/>
              <a:t>……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但是这本教材已经是十多年年来我所见过的最好的，最符合我理念的教材，在深度、广度和新度上做了很好的平衡。但是也只是参考教材，并非指定教材。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我们一方面会基本遵循其内容顺序和逻辑，使用其练习，另一方面做一定扩展，以满足实战需要。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4184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如果只想买一本书，对于</a:t>
            </a:r>
            <a:r>
              <a:rPr lang="en-US" altLang="zh-CN" dirty="0" smtClean="0"/>
              <a:t>Web</a:t>
            </a:r>
            <a:r>
              <a:rPr lang="zh-CN" altLang="en-US" smtClean="0"/>
              <a:t>开发人员来说这本书必买的。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7276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Elearning</a:t>
            </a:r>
            <a:r>
              <a:rPr lang="zh-CN" altLang="en-US" dirty="0" smtClean="0"/>
              <a:t>上的文件目录解释如下：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教材和配套代码资源是首先要下载的，教材就是我们刚刚讲的教材的电子版，压缩包是对应的代码和图片等资源，我们后面</a:t>
            </a:r>
            <a:r>
              <a:rPr lang="en-US" altLang="zh-CN" dirty="0" smtClean="0"/>
              <a:t>lab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pj</a:t>
            </a:r>
            <a:r>
              <a:rPr lang="zh-CN" altLang="en-US" dirty="0" smtClean="0"/>
              <a:t>要用的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参考书籍是最核心的参考书，关于书籍，我们后面还会有专门的一讲。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教学大纲里面是教学大纲，感兴趣的同学可以看下。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PPT</a:t>
            </a:r>
            <a:r>
              <a:rPr lang="zh-CN" altLang="en-US" dirty="0" smtClean="0"/>
              <a:t>里面是课程</a:t>
            </a:r>
            <a:r>
              <a:rPr lang="en-US" altLang="zh-CN" dirty="0" smtClean="0"/>
              <a:t>PPT</a:t>
            </a:r>
            <a:r>
              <a:rPr lang="zh-CN" altLang="en-US" dirty="0" smtClean="0"/>
              <a:t>和配套代码（如有）的压缩包，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教学视频是配套的讲解视频；一般来说讲解词我会尽量放在</a:t>
            </a:r>
            <a:r>
              <a:rPr lang="en-US" altLang="zh-CN" dirty="0" smtClean="0"/>
              <a:t>PPT</a:t>
            </a:r>
            <a:r>
              <a:rPr lang="zh-CN" altLang="en-US" dirty="0" smtClean="0"/>
              <a:t>的备注页中，当然录屏的时候可能会稍有发挥和扩展。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3743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学习非常重要的一点就是内容广泛，技术升级换代快；因此自己寻找资源，评估资源，快速学习能力非常重要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对于每个技术而言，可能最好有三方面的图书或者资料：语法学习类，（属性）参考类（或者说参考手册类），应用类或者说最佳实践类；此外还有不针对具体技术的综述类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我们后面所有提到的书籍均提供英文电子版，如果有中文版电子版尽可能提供，顺便提供核心书籍的相关代码。</a:t>
            </a:r>
            <a:endParaRPr lang="en-US" altLang="zh-CN" dirty="0" smtClean="0"/>
          </a:p>
          <a:p>
            <a:r>
              <a:rPr lang="zh-CN" altLang="en-US" dirty="0" smtClean="0"/>
              <a:t>（知识产权问题：作为知识工作者，应尽量尊重知识产权，买正版书；作为教育，鼓励大家帮我提供最新版的电子版，帮助大家学习）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0840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入门类主要针对某个技术的完全新手，解决从</a:t>
            </a:r>
            <a:r>
              <a:rPr lang="en-US" altLang="zh-CN" dirty="0" smtClean="0"/>
              <a:t>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的问题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6569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中文一般翻成权威指南，主要解决官方规范不讲人话，难以理解或者难以查询的问题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763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最佳实践类主要解决入门后需要解决实际问题的需要，一般都是高级设计或者实战等名字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7195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86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选书，首选作者，其次是系列，再次是出版社。</a:t>
            </a:r>
            <a:endParaRPr lang="en-US" altLang="zh-CN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另外历史上，</a:t>
            </a:r>
            <a:r>
              <a:rPr lang="en-US" altLang="zh-CN" dirty="0" smtClean="0"/>
              <a:t>Jolt</a:t>
            </a:r>
            <a:r>
              <a:rPr lang="zh-CN" altLang="en-US" dirty="0" smtClean="0"/>
              <a:t>大奖是图书质量的有力佐证，相当于计算机图书的奥斯卡（可惜已经没有了，但是历史得奖的作者、图书和系列还是可以参考的）</a:t>
            </a:r>
            <a:endParaRPr lang="en-US" altLang="zh-CN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157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各位同学，大家如果还没有入群的，可以扫左边的二维码入课程微信群，课程答疑在这个地方；也可以用超星学习通扫右边的二维码入课程群，那边也会有一些课程资料。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2467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40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其他资源跟随课程进展逐步展开。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的问题往往不是没有资源，而是资源过载，建议从基本教材入手，慢慢扩展到经典资源。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翻墙技巧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程序员杂志：</a:t>
            </a:r>
            <a:r>
              <a:rPr lang="en-US" altLang="zh-CN" dirty="0" smtClean="0"/>
              <a:t>http://www.programmer.com.cn/</a:t>
            </a:r>
          </a:p>
          <a:p>
            <a:r>
              <a:rPr lang="en-US" altLang="zh-CN" dirty="0" smtClean="0"/>
              <a:t>CSDN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http://www.csdn.net/</a:t>
            </a:r>
          </a:p>
          <a:p>
            <a:r>
              <a:rPr lang="en-US" altLang="zh-CN" dirty="0" smtClean="0"/>
              <a:t>Web App Trend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http://www.webapptrend.com/</a:t>
            </a:r>
          </a:p>
          <a:p>
            <a:r>
              <a:rPr lang="en-US" altLang="zh-CN" dirty="0" smtClean="0"/>
              <a:t>Google</a:t>
            </a:r>
            <a:r>
              <a:rPr lang="en-US" altLang="zh-CN" baseline="0" dirty="0" smtClean="0"/>
              <a:t> Developers</a:t>
            </a:r>
            <a:r>
              <a:rPr lang="zh-CN" altLang="en-US" baseline="0" dirty="0" smtClean="0"/>
              <a:t>：</a:t>
            </a:r>
            <a:r>
              <a:rPr lang="en-US" altLang="zh-CN" baseline="0" dirty="0" smtClean="0"/>
              <a:t>https://developers.google.com/university/?hl=zh-CN</a:t>
            </a:r>
          </a:p>
          <a:p>
            <a:r>
              <a:rPr lang="en-US" altLang="zh-CN" dirty="0" smtClean="0"/>
              <a:t>IBM </a:t>
            </a:r>
            <a:r>
              <a:rPr lang="en-US" altLang="zh-CN" dirty="0" err="1" smtClean="0"/>
              <a:t>developerWorks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http://www.ibm.com/developerworks/cn/</a:t>
            </a:r>
          </a:p>
          <a:p>
            <a:r>
              <a:rPr lang="en-US" altLang="zh-CN" dirty="0" smtClean="0"/>
              <a:t>36</a:t>
            </a:r>
            <a:r>
              <a:rPr lang="zh-CN" altLang="en-US" dirty="0" smtClean="0"/>
              <a:t>氪 </a:t>
            </a:r>
            <a:r>
              <a:rPr lang="en-US" altLang="zh-CN" dirty="0" smtClean="0"/>
              <a:t>| </a:t>
            </a:r>
            <a:r>
              <a:rPr lang="zh-CN" altLang="en-US" dirty="0" smtClean="0"/>
              <a:t>关注互联网创业：</a:t>
            </a:r>
            <a:r>
              <a:rPr lang="en-US" altLang="zh-CN" dirty="0" smtClean="0"/>
              <a:t>http://www.36kr.com/</a:t>
            </a:r>
          </a:p>
          <a:p>
            <a:r>
              <a:rPr lang="zh-CN" altLang="en-US" dirty="0" smtClean="0"/>
              <a:t>前端 </a:t>
            </a:r>
            <a:r>
              <a:rPr lang="en-US" altLang="zh-CN" dirty="0" smtClean="0"/>
              <a:t>| Be For Web - </a:t>
            </a:r>
            <a:r>
              <a:rPr lang="zh-CN" altLang="en-US" dirty="0" smtClean="0"/>
              <a:t>为网而生：</a:t>
            </a:r>
            <a:r>
              <a:rPr lang="en-US" altLang="zh-CN" dirty="0" smtClean="0"/>
              <a:t>http://beforweb.com/front-end</a:t>
            </a:r>
          </a:p>
          <a:p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网页设计者需知的</a:t>
            </a:r>
            <a:r>
              <a:rPr lang="en-US" altLang="zh-CN" dirty="0" smtClean="0"/>
              <a:t>30</a:t>
            </a:r>
            <a:r>
              <a:rPr lang="zh-CN" altLang="en-US" dirty="0" smtClean="0"/>
              <a:t>个热门资源网站：</a:t>
            </a:r>
            <a:r>
              <a:rPr lang="en-US" altLang="zh-CN" dirty="0" smtClean="0"/>
              <a:t>http://www.chinaz.com/free/2012/0516/252046_4.shtml</a:t>
            </a:r>
            <a:endParaRPr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20 Websites That Made Me A Better Web Developer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http://sixrevisions.com/web-development/20_websites_better_web_developer/</a:t>
            </a:r>
            <a:endParaRPr lang="zh-CN" alt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10 More Worthwhile Web Developer Websites to Check Out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http://sixrevisions.com/css/10_plus_more_websites_web_developer/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 List Apart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Getting Real by 37 Signals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W3Schools Online Web Tutorials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Web Standards Project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SitePoint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Adaptive Path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Advanced Common Sense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Six Revisions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Smashing Magazine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微博帐号：</a:t>
            </a:r>
            <a:r>
              <a:rPr lang="en-US" altLang="zh-CN" dirty="0" smtClean="0"/>
              <a:t>@36</a:t>
            </a:r>
            <a:r>
              <a:rPr lang="zh-CN" altLang="en-US" dirty="0" smtClean="0"/>
              <a:t>氪、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WebAppTrend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@</a:t>
            </a:r>
            <a:r>
              <a:rPr lang="zh-CN" altLang="en-US" dirty="0" smtClean="0"/>
              <a:t>优秀网页设计、</a:t>
            </a:r>
            <a:r>
              <a:rPr lang="en-US" altLang="zh-CN" dirty="0" smtClean="0"/>
              <a:t>@</a:t>
            </a:r>
            <a:r>
              <a:rPr lang="zh-CN" altLang="en-US" dirty="0" smtClean="0"/>
              <a:t>程序员杂志、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TechWeb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微信公众号：程序员的那些事、前端大全、</a:t>
            </a:r>
            <a:r>
              <a:rPr lang="en-US" altLang="zh-CN" dirty="0" err="1" smtClean="0"/>
              <a:t>InfoQ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求推荐</a:t>
            </a:r>
            <a:r>
              <a:rPr lang="en-US" altLang="zh-CN" smtClean="0"/>
              <a:t>……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040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265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先自我介绍下，我叫朱东来，下面是本学期的三位助教，他们也在微信群中，在这个非常时期，他们除了日常答疑外，还要负责打卡检查等工作。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注意：大家如果对于课程本身有什么建议和意见，欢迎直接和我联系；如果对</a:t>
            </a:r>
            <a:r>
              <a:rPr lang="en-US" altLang="zh-CN" dirty="0" smtClean="0"/>
              <a:t>TA</a:t>
            </a:r>
            <a:r>
              <a:rPr lang="zh-CN" altLang="en-US" dirty="0" smtClean="0"/>
              <a:t>有什么意见，也可以跟我说；如果做</a:t>
            </a:r>
            <a:r>
              <a:rPr lang="en-US" altLang="zh-CN" dirty="0" smtClean="0"/>
              <a:t>PJ</a:t>
            </a:r>
            <a:r>
              <a:rPr lang="zh-CN" altLang="en-US" dirty="0" smtClean="0"/>
              <a:t>过程中碰上什么具体技术问题，对不起，请直接与</a:t>
            </a:r>
            <a:r>
              <a:rPr lang="en-US" altLang="zh-CN" dirty="0" smtClean="0"/>
              <a:t>TA</a:t>
            </a:r>
            <a:r>
              <a:rPr lang="zh-CN" altLang="en-US" dirty="0" smtClean="0"/>
              <a:t>联系。也就是说，我只负责解答面上问题，而不是技术细节。此外，如果大家愿意聊聊人生，聊聊行业，倒是随时欢迎。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今年的课程属于一个过渡的情况，特别与众不同，下面我会多解释几句。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848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鼓励大家在</a:t>
            </a:r>
            <a:r>
              <a:rPr lang="en-US" altLang="zh-CN" dirty="0" err="1" smtClean="0"/>
              <a:t>elearning</a:t>
            </a:r>
            <a:r>
              <a:rPr lang="zh-CN" altLang="en-US" dirty="0" smtClean="0"/>
              <a:t>或超星的讨论区提问，这样可以避免在群里信息被冲掉，也可以减轻</a:t>
            </a:r>
            <a:r>
              <a:rPr lang="en-US" altLang="zh-CN" dirty="0" smtClean="0"/>
              <a:t>TA</a:t>
            </a:r>
            <a:r>
              <a:rPr lang="zh-CN" altLang="en-US" dirty="0" smtClean="0"/>
              <a:t>的负担，而且问题和回答大家都能看到。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56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已经成为计算机系统事实上的人机交互入口，因此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应用的开发能力是非常重要的；</a:t>
            </a:r>
            <a:endParaRPr lang="en-US" altLang="zh-CN" dirty="0" smtClean="0"/>
          </a:p>
          <a:p>
            <a:r>
              <a:rPr lang="en-US" altLang="zh-CN" dirty="0" smtClean="0"/>
              <a:t>Web</a:t>
            </a:r>
            <a:r>
              <a:rPr lang="zh-CN" altLang="en-US" dirty="0" smtClean="0"/>
              <a:t>课程还像下学期大家要学的</a:t>
            </a:r>
            <a:r>
              <a:rPr lang="en-US" altLang="zh-CN" dirty="0" smtClean="0"/>
              <a:t>ICS</a:t>
            </a:r>
            <a:r>
              <a:rPr lang="zh-CN" altLang="en-US" dirty="0" smtClean="0"/>
              <a:t>课程一样，属于一门横切性课程，在软件系统开发的高层上串联起了若干门课程。</a:t>
            </a:r>
            <a:endParaRPr lang="en-US" altLang="zh-CN" dirty="0" smtClean="0"/>
          </a:p>
          <a:p>
            <a:r>
              <a:rPr lang="zh-CN" altLang="en-US" dirty="0" smtClean="0"/>
              <a:t>从新的教学体系来看，这门课将会是未来高级</a:t>
            </a:r>
            <a:r>
              <a:rPr lang="en-US" altLang="zh-CN" dirty="0" smtClean="0"/>
              <a:t>Web</a:t>
            </a:r>
            <a:r>
              <a:rPr lang="zh-CN" altLang="en-US" dirty="0" smtClean="0"/>
              <a:t>课程的前导课程。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///////////////////////////////////////////////////////////////////////////////////////////////////////////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从学习能力方面：</a:t>
            </a:r>
            <a:endParaRPr lang="en-US" altLang="zh-CN" dirty="0" smtClean="0"/>
          </a:p>
          <a:p>
            <a:r>
              <a:rPr lang="zh-CN" altLang="en-US" dirty="0" smtClean="0"/>
              <a:t>大学学习与中学的不同：没有明确目标和范围（需要学习能力）；没人帮忙安排时间（时间管理能力）；没有现成知识体系（知识体系构建能力）。</a:t>
            </a:r>
            <a:endParaRPr lang="en-US" altLang="zh-CN" dirty="0" smtClean="0"/>
          </a:p>
          <a:p>
            <a:r>
              <a:rPr lang="zh-CN" altLang="en-US" dirty="0" smtClean="0"/>
              <a:t>解决方案：学而不思则罔，思而不学则殆。</a:t>
            </a:r>
            <a:endParaRPr lang="en-US" altLang="zh-CN" dirty="0" smtClean="0"/>
          </a:p>
          <a:p>
            <a:r>
              <a:rPr lang="zh-CN" altLang="en-US" dirty="0" smtClean="0"/>
              <a:t>以项目制为抓手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从课程体系方面： 横切性课程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从职业发展方面：有钱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既然多讲了几句，我不妨发挥曾经做过多年辅导员的话涝特长，再多唠叨几句。大家经过了上学期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的学期，可能已经感觉到大学的学习跟高中是有不同的，但这学期</a:t>
            </a:r>
            <a:r>
              <a:rPr lang="en-US" altLang="zh-CN" dirty="0" smtClean="0"/>
              <a:t>Web</a:t>
            </a:r>
            <a:r>
              <a:rPr lang="zh-CN" altLang="en-US" dirty="0" smtClean="0"/>
              <a:t>会让你更有冲击。这门课程可以说是最接近工作实战的。</a:t>
            </a:r>
            <a:endParaRPr lang="en-US" altLang="zh-CN" dirty="0" smtClean="0"/>
          </a:p>
          <a:p>
            <a:r>
              <a:rPr lang="zh-CN" altLang="en-US" dirty="0" smtClean="0"/>
              <a:t>大学的学习本质上是为走入社会做过渡。特点在于没有单一明确目标，没有明确学习范围。所以要自己确定学什么，学到多深，以及到哪里去学。</a:t>
            </a:r>
            <a:endParaRPr lang="en-US" altLang="zh-CN" dirty="0" smtClean="0"/>
          </a:p>
          <a:p>
            <a:r>
              <a:rPr lang="zh-CN" altLang="en-US" dirty="0" smtClean="0"/>
              <a:t>本质而言，大学学习是自主式学习，教学的目标就是让你能够自主学习，老师、</a:t>
            </a:r>
            <a:r>
              <a:rPr lang="en-US" altLang="zh-CN" dirty="0" smtClean="0"/>
              <a:t>TA</a:t>
            </a:r>
            <a:r>
              <a:rPr lang="zh-CN" altLang="en-US" dirty="0" smtClean="0"/>
              <a:t>所做的一切都是提供辅助。比如老师的教材和课堂内容是提供参考知识体系，</a:t>
            </a:r>
            <a:r>
              <a:rPr lang="en-US" altLang="zh-CN" dirty="0" smtClean="0"/>
              <a:t>Lab</a:t>
            </a:r>
            <a:r>
              <a:rPr lang="zh-CN" altLang="en-US" dirty="0" smtClean="0"/>
              <a:t>是帮助答疑，电子书是提供学习资料等等。（后面的评分也是基于这个理念）</a:t>
            </a:r>
            <a:endParaRPr lang="en-US" altLang="zh-CN" dirty="0" smtClean="0"/>
          </a:p>
          <a:p>
            <a:r>
              <a:rPr lang="zh-CN" altLang="en-US" dirty="0" smtClean="0"/>
              <a:t>在培养自主学习方面，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课程也是比很多经典课程都好的：与许多课程缺乏资料不同，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的资料从来不是太少，而是太多了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后面我们会看到，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还是有教材范围，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的教材简直就是个目录</a:t>
            </a:r>
            <a:r>
              <a:rPr lang="en-US" altLang="zh-CN" dirty="0" smtClean="0"/>
              <a:t>…… </a:t>
            </a:r>
          </a:p>
          <a:p>
            <a:r>
              <a:rPr lang="zh-CN" altLang="en-US" dirty="0" smtClean="0"/>
              <a:t>附录中我们看到没有课程像</a:t>
            </a:r>
            <a:r>
              <a:rPr lang="en-US" altLang="zh-CN" dirty="0" smtClean="0"/>
              <a:t>Web</a:t>
            </a:r>
            <a:r>
              <a:rPr lang="zh-CN" altLang="en-US" dirty="0" smtClean="0"/>
              <a:t>这样涉及如此多领域，如此多内容，发展如此之快，职业需求如此之大（光光我们课程就是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前端工程师），薪酬如此之高，兼职如此之容易。（前两天看到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最新职业需求统计，比值最高的就是</a:t>
            </a:r>
            <a:r>
              <a:rPr lang="en-US" altLang="zh-CN" dirty="0" err="1" smtClean="0"/>
              <a:t>php</a:t>
            </a:r>
            <a:r>
              <a:rPr lang="zh-CN" altLang="en-US" dirty="0" smtClean="0"/>
              <a:t>开发、移动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开发和前端开发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因此这个课程会有助于你学会怎么去构建自己的知识体系，从无穷多的内容中选择学什么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最有利于构建知识体系</a:t>
            </a:r>
            <a:endParaRPr lang="en-US" altLang="zh-CN" dirty="0" smtClean="0"/>
          </a:p>
          <a:p>
            <a:r>
              <a:rPr lang="zh-CN" altLang="en-US" dirty="0" smtClean="0"/>
              <a:t>工作中最有用</a:t>
            </a:r>
            <a:endParaRPr lang="en-US" altLang="zh-CN" dirty="0" smtClean="0"/>
          </a:p>
          <a:p>
            <a:r>
              <a:rPr lang="zh-CN" altLang="en-US" dirty="0" smtClean="0"/>
              <a:t>对职业生涯和人生规划有帮助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学校学习首先是学习学习的方法，其次是构建自己的知识体系，不然无异于盲人摸象。</a:t>
            </a:r>
            <a:endParaRPr lang="en-US" altLang="zh-CN" dirty="0" smtClean="0"/>
          </a:p>
          <a:p>
            <a:r>
              <a:rPr lang="zh-CN" altLang="en-US" dirty="0" smtClean="0"/>
              <a:t>真正的工作都是在一个非常窄的范围内，但又需要很宽的基石。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58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课程最基本目标是学完后，可以自行设计和实现一个最基本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应用。更高的目标是希望能对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类应用开发产生兴趣，从而长期跟踪和学习最新技术。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Web</a:t>
            </a:r>
            <a:r>
              <a:rPr lang="zh-CN" altLang="en-US" dirty="0" smtClean="0"/>
              <a:t>应用－技术角度，既不是完全科研角度，也不是完全实战角度，更不是商业视角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大家不要拘泥于具体的技术细节，某种意义上来说，任何现在教的具体技术细节到毕业时都将过时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678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一个统一的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会分两段，第一段结束后会提供参考实现代码</a:t>
            </a:r>
            <a:endParaRPr lang="en-US" altLang="zh-CN" dirty="0" smtClean="0"/>
          </a:p>
          <a:p>
            <a:r>
              <a:rPr lang="en-US" altLang="zh-CN" dirty="0" smtClean="0"/>
              <a:t>Lab</a:t>
            </a:r>
            <a:r>
              <a:rPr lang="zh-CN" altLang="en-US" dirty="0" smtClean="0"/>
              <a:t>为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服务，实现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核心内容和环境配置等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鼓励交互！鼓励提问和回答问题！鼓励提供建议、意见和参考资源！尤其是现在皮皮书屋关掉后，对于最新书籍以及书籍的最新版获取都有困难，鼓励同学们为</a:t>
            </a:r>
            <a:r>
              <a:rPr lang="en-US" altLang="zh-CN" dirty="0" smtClean="0"/>
              <a:t>FTP</a:t>
            </a:r>
            <a:r>
              <a:rPr lang="zh-CN" altLang="en-US" dirty="0" smtClean="0"/>
              <a:t>资源添砖加瓦，有贡献的会对最后成绩有帮助。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022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本届的考核方式与往年有所不同。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Quiz</a:t>
            </a:r>
            <a:r>
              <a:rPr lang="zh-CN" altLang="en-US" dirty="0" smtClean="0"/>
              <a:t>预计会有</a:t>
            </a:r>
            <a:r>
              <a:rPr lang="en-US" altLang="zh-CN" dirty="0" smtClean="0"/>
              <a:t>5</a:t>
            </a:r>
            <a:r>
              <a:rPr lang="zh-CN" altLang="en-US" dirty="0" smtClean="0"/>
              <a:t>次，所有同学要求相同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PJ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Doc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19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20</a:t>
            </a:r>
            <a:r>
              <a:rPr lang="zh-CN" altLang="en-US" dirty="0" smtClean="0"/>
              <a:t>同学要求并不相同；或者说，曾选修过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基础同学和未选修过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基础同学要求不相同。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没有期末考试。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比例大致如此，可能会有调整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再次重复：学习是为了自己，是自主性学习，课堂学习和成绩是下限</a:t>
            </a:r>
            <a:r>
              <a:rPr lang="en-US" altLang="zh-CN" dirty="0" smtClean="0"/>
              <a:t>……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63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493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16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65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23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92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2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23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27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23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71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3053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71141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 smtClean="0">
                <a:latin typeface="+mn-lt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30531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A9383992-8E9F-402F-903C-68A540BFA1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8" name="页脚占位符 3"/>
          <p:cNvSpPr txBox="1">
            <a:spLocks/>
          </p:cNvSpPr>
          <p:nvPr userDrawn="1"/>
        </p:nvSpPr>
        <p:spPr bwMode="auto">
          <a:xfrm>
            <a:off x="4165600" y="6248400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 smtClean="0"/>
              <a:t>复旦大学软件学院</a:t>
            </a:r>
            <a:r>
              <a:rPr lang="en-US" altLang="zh-CN" sz="1400" dirty="0" smtClean="0"/>
              <a:t>2022</a:t>
            </a:r>
            <a:r>
              <a:rPr lang="zh-CN" altLang="en-US" sz="1400" dirty="0" smtClean="0"/>
              <a:t>春 </a:t>
            </a:r>
            <a:r>
              <a:rPr lang="en-US" altLang="zh-CN" sz="1400" dirty="0" smtClean="0"/>
              <a:t>Outstanding Ability of Software Development</a:t>
            </a:r>
            <a:endParaRPr lang="en-US" altLang="zh-CN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standards/webdesig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standards/webdesign/script" TargetMode="External"/><Relationship Id="rId5" Type="http://schemas.openxmlformats.org/officeDocument/2006/relationships/hyperlink" Target="http://www.ecma-international.org/publications/standards/Ecma-262.htm" TargetMode="External"/><Relationship Id="rId4" Type="http://schemas.openxmlformats.org/officeDocument/2006/relationships/hyperlink" Target="http://www.w3.org/TR/2017/REC-html52-20171214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www.ecma-international.org/publications/standards/Ecma-262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ql.com/&#65288;MySQL" TargetMode="External"/><Relationship Id="rId5" Type="http://schemas.openxmlformats.org/officeDocument/2006/relationships/hyperlink" Target="http://www.apache.org/foundation/" TargetMode="External"/><Relationship Id="rId4" Type="http://schemas.openxmlformats.org/officeDocument/2006/relationships/hyperlink" Target="http://php.ne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zh-CN/docs/Web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zhudl@fudan.edu.c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19302010074@fudan.edu.cn" TargetMode="External"/><Relationship Id="rId5" Type="http://schemas.openxmlformats.org/officeDocument/2006/relationships/hyperlink" Target="mailto:19302010021@fudan.edu.cn" TargetMode="External"/><Relationship Id="rId4" Type="http://schemas.openxmlformats.org/officeDocument/2006/relationships/hyperlink" Target="mailto:19302010013@fudan.edu.c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Outstanding Ability of Software </a:t>
            </a:r>
            <a:r>
              <a:rPr lang="en-US" altLang="zh-CN" sz="4000" dirty="0" smtClean="0"/>
              <a:t>Development</a:t>
            </a:r>
            <a:endParaRPr lang="en-US" altLang="zh-CN" sz="4000" dirty="0"/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sz="3600" dirty="0">
                <a:ea typeface="华文行楷" pitchFamily="2" charset="-122"/>
              </a:rPr>
              <a:t>复旦大学软件学院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学习内容展望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Concepts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&amp; HTTP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HTML</a:t>
            </a:r>
          </a:p>
          <a:p>
            <a:r>
              <a:rPr lang="en-US" altLang="zh-CN" dirty="0" smtClean="0"/>
              <a:t>CSS</a:t>
            </a:r>
            <a:endParaRPr lang="en-US" altLang="zh-CN" dirty="0"/>
          </a:p>
          <a:p>
            <a:r>
              <a:rPr lang="en-US" altLang="zh-CN" dirty="0"/>
              <a:t>JavaScript &amp; API</a:t>
            </a:r>
          </a:p>
          <a:p>
            <a:r>
              <a:rPr lang="en-US" altLang="zh-CN" dirty="0" smtClean="0"/>
              <a:t>PHP</a:t>
            </a:r>
            <a:endParaRPr lang="en-US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jQuery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Multimedia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&amp; Web Design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&lt;</a:t>
            </a:r>
            <a:r>
              <a:rPr lang="en-US" altLang="zh-CN" dirty="0" smtClean="0"/>
              <a:t>Framework&gt;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06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参考教材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21" y="1905000"/>
            <a:ext cx="3324758" cy="4114800"/>
          </a:xfrm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Fundamentals of Web Development, </a:t>
            </a:r>
            <a:r>
              <a:rPr lang="en-US" altLang="zh-CN" dirty="0" smtClean="0"/>
              <a:t>2nd </a:t>
            </a:r>
            <a:r>
              <a:rPr lang="en-US" altLang="zh-CN" dirty="0"/>
              <a:t>Edition</a:t>
            </a:r>
          </a:p>
          <a:p>
            <a:pPr lvl="1"/>
            <a:r>
              <a:rPr lang="en-US" altLang="zh-CN" dirty="0"/>
              <a:t>Randy Connolly, Ricardo Hoar</a:t>
            </a:r>
          </a:p>
          <a:p>
            <a:pPr lvl="1"/>
            <a:r>
              <a:rPr lang="en-US" altLang="zh-CN" dirty="0"/>
              <a:t>Pearson</a:t>
            </a:r>
          </a:p>
          <a:p>
            <a:pPr lvl="1"/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/>
              <a:t>2</a:t>
            </a:r>
            <a:r>
              <a:rPr lang="zh-CN" altLang="en-US" dirty="0" smtClean="0"/>
              <a:t>月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81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参考教材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6096000" y="1905000"/>
            <a:ext cx="5527848" cy="4114800"/>
          </a:xfrm>
        </p:spPr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高级程序设计</a:t>
            </a:r>
            <a:r>
              <a:rPr lang="en-US" altLang="zh-CN" dirty="0"/>
              <a:t>(</a:t>
            </a: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版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Matt </a:t>
            </a:r>
            <a:r>
              <a:rPr lang="en-US" altLang="zh-CN" dirty="0" err="1" smtClean="0"/>
              <a:t>Frisbie</a:t>
            </a:r>
            <a:r>
              <a:rPr lang="en-US" altLang="zh-CN" dirty="0"/>
              <a:t> (Nicholas C. </a:t>
            </a:r>
            <a:r>
              <a:rPr lang="en-US" altLang="zh-CN" dirty="0" err="1" smtClean="0"/>
              <a:t>Zakas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zh-CN" altLang="en-US" dirty="0" smtClean="0"/>
              <a:t>机械工业出版社（</a:t>
            </a:r>
            <a:r>
              <a:rPr lang="en-US" altLang="zh-CN" dirty="0" smtClean="0"/>
              <a:t>O’Reilly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/>
            <a:r>
              <a:rPr lang="en-US" altLang="zh-CN" dirty="0" smtClean="0"/>
              <a:t>2020</a:t>
            </a:r>
            <a:r>
              <a:rPr lang="zh-CN" altLang="en-US" dirty="0" smtClean="0"/>
              <a:t>年</a:t>
            </a:r>
            <a:r>
              <a:rPr lang="en-US" altLang="zh-CN" dirty="0"/>
              <a:t>9</a:t>
            </a:r>
            <a:r>
              <a:rPr lang="zh-CN" altLang="en-US" dirty="0" smtClean="0"/>
              <a:t>月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Picture 2" descr="JavaScript高级程序设计（第4版）-图书-图灵社区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934019"/>
            <a:ext cx="3240360" cy="41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网络资源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7600" y="2096443"/>
            <a:ext cx="10363200" cy="37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书籍及挑选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四类参考书籍</a:t>
            </a:r>
            <a:endParaRPr lang="en-US" altLang="zh-CN" dirty="0" smtClean="0"/>
          </a:p>
          <a:p>
            <a:pPr lvl="1"/>
            <a:r>
              <a:rPr lang="zh-CN" altLang="en-US" dirty="0"/>
              <a:t>入</a:t>
            </a:r>
            <a:r>
              <a:rPr lang="zh-CN" altLang="en-US" dirty="0" smtClean="0"/>
              <a:t>门类</a:t>
            </a:r>
            <a:endParaRPr lang="en-US" altLang="zh-CN" dirty="0" smtClean="0"/>
          </a:p>
          <a:p>
            <a:pPr lvl="1"/>
            <a:r>
              <a:rPr lang="zh-CN" altLang="en-US" dirty="0"/>
              <a:t>参考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应用类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综述类</a:t>
            </a:r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4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书籍</a:t>
            </a:r>
            <a:r>
              <a:rPr lang="zh-CN" altLang="en-US" dirty="0"/>
              <a:t>及</a:t>
            </a:r>
            <a:r>
              <a:rPr lang="zh-CN" altLang="en-US" dirty="0" smtClean="0"/>
              <a:t>挑选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O’Reilly The Missing Manuel</a:t>
            </a:r>
            <a:r>
              <a:rPr lang="zh-CN" altLang="en-US" dirty="0" smtClean="0"/>
              <a:t>系列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Wrox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Apress</a:t>
            </a:r>
            <a:r>
              <a:rPr lang="en-US" altLang="zh-CN" dirty="0" smtClean="0"/>
              <a:t> Beginning</a:t>
            </a:r>
            <a:r>
              <a:rPr lang="zh-CN" altLang="en-US" dirty="0" smtClean="0"/>
              <a:t>系列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O’Reilly Head First</a:t>
            </a:r>
            <a:r>
              <a:rPr lang="zh-CN" altLang="en-US" dirty="0" smtClean="0"/>
              <a:t>系列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61" y="3848492"/>
            <a:ext cx="1808387" cy="22703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837" y="3885976"/>
            <a:ext cx="1587584" cy="22328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789" y="1547296"/>
            <a:ext cx="1736633" cy="19537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305" y="3848490"/>
            <a:ext cx="1922742" cy="23641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1837" y="3848490"/>
            <a:ext cx="1849550" cy="236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书籍</a:t>
            </a:r>
            <a:r>
              <a:rPr lang="zh-CN" altLang="en-US" dirty="0"/>
              <a:t>及</a:t>
            </a:r>
            <a:r>
              <a:rPr lang="zh-CN" altLang="en-US" dirty="0" smtClean="0"/>
              <a:t>挑选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规范讲解 </a:t>
            </a:r>
            <a:r>
              <a:rPr lang="en-US" altLang="zh-CN" dirty="0"/>
              <a:t>&amp; </a:t>
            </a:r>
            <a:r>
              <a:rPr lang="zh-CN" altLang="en-US" dirty="0"/>
              <a:t>手册</a:t>
            </a:r>
            <a:endParaRPr lang="en-US" altLang="zh-CN" dirty="0"/>
          </a:p>
          <a:p>
            <a:pPr lvl="1"/>
            <a:r>
              <a:rPr lang="en-US" altLang="zh-CN" dirty="0"/>
              <a:t>O’Reilly The Definitive Guide</a:t>
            </a:r>
            <a:r>
              <a:rPr lang="zh-CN" altLang="en-US" dirty="0"/>
              <a:t>系列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3219582"/>
            <a:ext cx="2172652" cy="28216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909" y="3241074"/>
            <a:ext cx="2138197" cy="2820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044" y="3219582"/>
            <a:ext cx="2569574" cy="28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书籍</a:t>
            </a:r>
            <a:r>
              <a:rPr lang="zh-CN" altLang="en-US" dirty="0"/>
              <a:t>及</a:t>
            </a:r>
            <a:r>
              <a:rPr lang="zh-CN" altLang="en-US" dirty="0" smtClean="0"/>
              <a:t>挑选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深入应用</a:t>
            </a:r>
            <a:r>
              <a:rPr lang="en-US" altLang="zh-CN" dirty="0"/>
              <a:t>/</a:t>
            </a:r>
            <a:r>
              <a:rPr lang="zh-CN" altLang="en-US" dirty="0"/>
              <a:t>领域</a:t>
            </a:r>
            <a:endParaRPr lang="en-US" altLang="zh-CN" dirty="0"/>
          </a:p>
          <a:p>
            <a:pPr lvl="1"/>
            <a:r>
              <a:rPr lang="en-US" altLang="zh-CN" dirty="0"/>
              <a:t>Manning In Action</a:t>
            </a:r>
            <a:r>
              <a:rPr lang="zh-CN" altLang="en-US" dirty="0"/>
              <a:t>系列</a:t>
            </a:r>
            <a:endParaRPr lang="en-US" altLang="zh-CN" dirty="0"/>
          </a:p>
          <a:p>
            <a:pPr lvl="1"/>
            <a:r>
              <a:rPr lang="en-US" altLang="zh-CN" dirty="0" err="1"/>
              <a:t>Wrox</a:t>
            </a:r>
            <a:r>
              <a:rPr lang="en-US" altLang="zh-CN" dirty="0"/>
              <a:t> Professional</a:t>
            </a:r>
            <a:r>
              <a:rPr lang="zh-CN" altLang="en-US" dirty="0"/>
              <a:t>系列</a:t>
            </a:r>
            <a:endParaRPr lang="en-US" altLang="zh-CN" dirty="0"/>
          </a:p>
          <a:p>
            <a:pPr lvl="1"/>
            <a:r>
              <a:rPr lang="en-US" altLang="zh-CN" dirty="0" err="1"/>
              <a:t>Apress</a:t>
            </a:r>
            <a:r>
              <a:rPr lang="en-US" altLang="zh-CN" dirty="0"/>
              <a:t> Pro</a:t>
            </a:r>
            <a:r>
              <a:rPr lang="zh-CN" altLang="en-US" dirty="0"/>
              <a:t>系列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620" y="3932638"/>
            <a:ext cx="1986721" cy="24958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3919181"/>
            <a:ext cx="1759212" cy="2495881"/>
          </a:xfrm>
          <a:prstGeom prst="rect">
            <a:avLst/>
          </a:prstGeom>
        </p:spPr>
      </p:pic>
      <p:pic>
        <p:nvPicPr>
          <p:cNvPr id="8" name="Picture 2" descr="JavaScript高级程序设计（第4版）-图书-图灵社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40" y="3898022"/>
            <a:ext cx="1947465" cy="251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zh-CN" altLang="en-US" dirty="0" smtClean="0"/>
              <a:t>书籍</a:t>
            </a:r>
            <a:r>
              <a:rPr lang="zh-CN" altLang="en-US" dirty="0"/>
              <a:t>及</a:t>
            </a:r>
            <a:r>
              <a:rPr lang="zh-CN" altLang="en-US" dirty="0" smtClean="0"/>
              <a:t>挑选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综述类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2827460"/>
            <a:ext cx="2526028" cy="3198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14" y="2827460"/>
            <a:ext cx="2541103" cy="3192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783" y="2827460"/>
            <a:ext cx="2128226" cy="31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参考书籍及挑选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作者</a:t>
            </a:r>
            <a:endParaRPr lang="en-US" altLang="zh-CN" dirty="0" smtClean="0"/>
          </a:p>
          <a:p>
            <a:pPr lvl="1"/>
            <a:r>
              <a:rPr lang="en-US" altLang="zh-CN" dirty="0"/>
              <a:t>Eric A. </a:t>
            </a:r>
            <a:r>
              <a:rPr lang="en-US" altLang="zh-CN" dirty="0" smtClean="0"/>
              <a:t>Meyer</a:t>
            </a:r>
            <a:r>
              <a:rPr lang="zh-CN" altLang="en-US" dirty="0" smtClean="0"/>
              <a:t>、</a:t>
            </a:r>
            <a:r>
              <a:rPr lang="en-US" altLang="zh-CN" dirty="0"/>
              <a:t>Nicholas C. </a:t>
            </a:r>
            <a:r>
              <a:rPr lang="en-US" altLang="zh-CN" dirty="0" err="1" smtClean="0"/>
              <a:t>Zakas</a:t>
            </a:r>
            <a:r>
              <a:rPr lang="zh-CN" altLang="en-US" dirty="0" smtClean="0"/>
              <a:t>、</a:t>
            </a:r>
            <a:r>
              <a:rPr lang="en-US" altLang="zh-CN" dirty="0"/>
              <a:t>John </a:t>
            </a:r>
            <a:r>
              <a:rPr lang="en-US" altLang="zh-CN" dirty="0" err="1" smtClean="0"/>
              <a:t>Resig</a:t>
            </a:r>
            <a:r>
              <a:rPr lang="zh-CN" altLang="en-US" dirty="0" smtClean="0"/>
              <a:t>、</a:t>
            </a:r>
            <a:r>
              <a:rPr lang="en-US" altLang="zh-CN" dirty="0"/>
              <a:t>Luke Welling</a:t>
            </a:r>
            <a:endParaRPr lang="en-US" altLang="zh-CN" dirty="0" smtClean="0"/>
          </a:p>
          <a:p>
            <a:r>
              <a:rPr lang="zh-CN" altLang="en-US" dirty="0" smtClean="0"/>
              <a:t>系列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动物书、</a:t>
            </a:r>
            <a:r>
              <a:rPr lang="en-US" altLang="zh-CN" dirty="0" smtClean="0"/>
              <a:t>Missing Manual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Head First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Professional</a:t>
            </a:r>
            <a:endParaRPr lang="en-US" altLang="zh-CN" dirty="0"/>
          </a:p>
          <a:p>
            <a:r>
              <a:rPr lang="zh-CN" altLang="en-US" dirty="0" smtClean="0"/>
              <a:t>出版社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O’Reilly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Wrox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Apress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New Riders</a:t>
            </a:r>
          </a:p>
          <a:p>
            <a:r>
              <a:rPr lang="en-US" altLang="zh-CN" dirty="0" smtClean="0"/>
              <a:t>Jolt</a:t>
            </a:r>
            <a:r>
              <a:rPr lang="zh-CN" altLang="en-US" dirty="0" smtClean="0"/>
              <a:t>大奖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6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课程群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微信课程群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超星课程码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33915" y="2174875"/>
            <a:ext cx="3307408" cy="3951288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73" y="2174875"/>
            <a:ext cx="3043442" cy="3951288"/>
          </a:xfrm>
        </p:spPr>
      </p:pic>
    </p:spTree>
    <p:extLst>
      <p:ext uri="{BB962C8B-B14F-4D97-AF65-F5344CB8AC3E}">
        <p14:creationId xmlns:p14="http://schemas.microsoft.com/office/powerpoint/2010/main" val="223500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参考书籍及挑选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David Sawyer </a:t>
            </a:r>
            <a:r>
              <a:rPr lang="en-US" altLang="zh-CN" dirty="0" smtClean="0"/>
              <a:t>McFarland</a:t>
            </a:r>
          </a:p>
          <a:p>
            <a:pPr lvl="1"/>
            <a:r>
              <a:rPr lang="en-US" altLang="zh-CN" dirty="0"/>
              <a:t>Missing </a:t>
            </a:r>
            <a:r>
              <a:rPr lang="en-US" altLang="zh-CN" dirty="0" smtClean="0"/>
              <a:t>Manual</a:t>
            </a:r>
            <a:r>
              <a:rPr lang="zh-CN" altLang="en-US" dirty="0" smtClean="0"/>
              <a:t>多本优秀入门书作者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140968"/>
            <a:ext cx="2374975" cy="2981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60" y="3140968"/>
            <a:ext cx="2520280" cy="29817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378" y="3140968"/>
            <a:ext cx="2425004" cy="29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参考书籍及挑选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Eric A. </a:t>
            </a:r>
            <a:r>
              <a:rPr lang="en-US" altLang="zh-CN" dirty="0" smtClean="0"/>
              <a:t>Meyer</a:t>
            </a:r>
          </a:p>
          <a:p>
            <a:pPr lvl="1"/>
            <a:r>
              <a:rPr lang="en-US" altLang="zh-CN" dirty="0" smtClean="0"/>
              <a:t>CSS</a:t>
            </a:r>
            <a:r>
              <a:rPr lang="zh-CN" altLang="en-US" dirty="0" smtClean="0"/>
              <a:t>绝对权威作者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068959"/>
            <a:ext cx="2818160" cy="3071117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245" y="3046973"/>
            <a:ext cx="2338770" cy="3077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00" y="3048324"/>
            <a:ext cx="2447550" cy="3078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1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参考书籍及挑选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Nicholas C. </a:t>
            </a:r>
            <a:r>
              <a:rPr lang="en-US" altLang="zh-CN" dirty="0" err="1" smtClean="0"/>
              <a:t>Zakas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YUI</a:t>
            </a:r>
            <a:r>
              <a:rPr lang="zh-CN" altLang="en-US" dirty="0" smtClean="0"/>
              <a:t>作者，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权威作者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30" y="2996952"/>
            <a:ext cx="2362740" cy="32189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288" y="2996952"/>
            <a:ext cx="2424065" cy="3218992"/>
          </a:xfrm>
          <a:prstGeom prst="rect">
            <a:avLst/>
          </a:prstGeom>
        </p:spPr>
      </p:pic>
      <p:pic>
        <p:nvPicPr>
          <p:cNvPr id="7" name="Picture 2" descr="JavaScript高级程序设计（第4版）-图书-图灵社区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1" y="2996952"/>
            <a:ext cx="2499124" cy="32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参考书籍及挑选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John </a:t>
            </a:r>
            <a:r>
              <a:rPr lang="en-US" altLang="zh-CN" dirty="0" err="1" smtClean="0"/>
              <a:t>Resig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jQuery</a:t>
            </a:r>
            <a:r>
              <a:rPr lang="zh-CN" altLang="en-US" dirty="0" smtClean="0"/>
              <a:t>作者，</a:t>
            </a:r>
            <a:r>
              <a:rPr lang="en-US" altLang="zh-CN" dirty="0" smtClean="0"/>
              <a:t>JavaScript</a:t>
            </a:r>
            <a:r>
              <a:rPr lang="zh-CN" altLang="en-US" dirty="0"/>
              <a:t>权威作者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27" y="3140968"/>
            <a:ext cx="2494980" cy="31343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140968"/>
            <a:ext cx="2542619" cy="313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2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参考书籍及挑选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系列</a:t>
            </a:r>
            <a:endParaRPr lang="en-US" altLang="zh-CN" dirty="0"/>
          </a:p>
          <a:p>
            <a:pPr lvl="1"/>
            <a:r>
              <a:rPr lang="en-US" altLang="zh-CN" dirty="0"/>
              <a:t>Missing Manual</a:t>
            </a:r>
            <a:r>
              <a:rPr lang="zh-CN" altLang="en-US" dirty="0"/>
              <a:t>、</a:t>
            </a:r>
            <a:r>
              <a:rPr lang="en-US" altLang="zh-CN" dirty="0"/>
              <a:t>Head First</a:t>
            </a:r>
            <a:r>
              <a:rPr lang="zh-CN" altLang="en-US" dirty="0"/>
              <a:t>、</a:t>
            </a:r>
            <a:r>
              <a:rPr lang="zh-CN" altLang="en-US" dirty="0" smtClean="0"/>
              <a:t>动物</a:t>
            </a:r>
            <a:r>
              <a:rPr lang="zh-CN" altLang="en-US" dirty="0"/>
              <a:t>书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Professional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14" y="3429000"/>
            <a:ext cx="2008531" cy="2376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92" y="3501007"/>
            <a:ext cx="2088232" cy="2304256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252271" y="3501007"/>
            <a:ext cx="1882816" cy="2300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JavaScript高级程序设计（第4版）-图书-图灵社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34" y="3501007"/>
            <a:ext cx="1779638" cy="230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7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参考书籍及挑选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国外出版社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Oreily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出版的王者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Wrox</a:t>
            </a:r>
            <a:r>
              <a:rPr lang="en-US" altLang="zh-CN" dirty="0" smtClean="0"/>
              <a:t> &amp; </a:t>
            </a:r>
            <a:r>
              <a:rPr lang="en-US" altLang="zh-CN" dirty="0" err="1" smtClean="0"/>
              <a:t>Apress</a:t>
            </a:r>
            <a:r>
              <a:rPr lang="zh-CN" altLang="en-US" dirty="0" smtClean="0"/>
              <a:t>：开发类图书出版大家</a:t>
            </a:r>
            <a:endParaRPr lang="en-US" altLang="zh-CN" dirty="0" smtClean="0"/>
          </a:p>
          <a:p>
            <a:pPr lvl="1"/>
            <a:r>
              <a:rPr lang="en-US" altLang="zh-CN" dirty="0"/>
              <a:t>New </a:t>
            </a:r>
            <a:r>
              <a:rPr lang="en-US" altLang="zh-CN" dirty="0" smtClean="0"/>
              <a:t>Riders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Web Design</a:t>
            </a:r>
            <a:r>
              <a:rPr lang="zh-CN" altLang="en-US" dirty="0" smtClean="0"/>
              <a:t>的重镇</a:t>
            </a:r>
            <a:endParaRPr lang="en-US" altLang="zh-CN" dirty="0" smtClean="0"/>
          </a:p>
          <a:p>
            <a:r>
              <a:rPr lang="zh-CN" altLang="en-US" dirty="0" smtClean="0"/>
              <a:t>国内出版社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机械工业出版社、电子工业出版社、人民邮电出版社、中国电力出版社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1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网上</a:t>
            </a:r>
            <a:r>
              <a:rPr lang="zh-CN" altLang="en-US" dirty="0" smtClean="0"/>
              <a:t>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官网类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www.w3.org/standards/webdesign/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4"/>
              </a:rPr>
              <a:t>http://www.w3.org/TR/2017/REC-html52-20171214</a:t>
            </a:r>
            <a:r>
              <a:rPr lang="en-US" altLang="zh-CN" dirty="0" smtClean="0">
                <a:hlinkClick r:id="rId4"/>
              </a:rPr>
              <a:t>/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5"/>
              </a:rPr>
              <a:t>http://</a:t>
            </a:r>
            <a:r>
              <a:rPr lang="en-US" altLang="zh-CN" dirty="0" smtClean="0">
                <a:hlinkClick r:id="rId5"/>
              </a:rPr>
              <a:t>www.w3.org/standards/techs/css#w3c_all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CSS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6"/>
              </a:rPr>
              <a:t>http://</a:t>
            </a:r>
            <a:r>
              <a:rPr lang="en-US" altLang="zh-CN" dirty="0" smtClean="0">
                <a:hlinkClick r:id="rId6"/>
              </a:rPr>
              <a:t>www.w3.org/standards/webdesign/script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/>
              <a:t> JavaScript 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）</a:t>
            </a:r>
            <a:endParaRPr lang="en-US" altLang="zh-CN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95460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网上资源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官网类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http://www.ecma-international.org/publications/standards/Ecma-262.htm</a:t>
            </a:r>
            <a:r>
              <a:rPr lang="en-US" altLang="zh-CN" dirty="0"/>
              <a:t>  </a:t>
            </a:r>
            <a:r>
              <a:rPr lang="zh-CN" altLang="en-US" dirty="0"/>
              <a:t>（</a:t>
            </a:r>
            <a:r>
              <a:rPr lang="en-US" altLang="zh-CN" dirty="0"/>
              <a:t>JavaScript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://jquery.com/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jQuery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 smtClean="0">
                <a:hlinkClick r:id="rId4"/>
              </a:rPr>
              <a:t>http</a:t>
            </a:r>
            <a:r>
              <a:rPr lang="en-US" altLang="zh-CN" dirty="0">
                <a:hlinkClick r:id="rId4"/>
              </a:rPr>
              <a:t>://php.net/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PHP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>
                <a:hlinkClick r:id="rId5"/>
              </a:rPr>
              <a:t>http://www.apache.org/foundation/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Apache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>
                <a:hlinkClick r:id="rId6"/>
              </a:rPr>
              <a:t>http://www.mysql.com/</a:t>
            </a:r>
            <a:r>
              <a:rPr lang="zh-CN" altLang="en-US" dirty="0"/>
              <a:t>（</a:t>
            </a:r>
            <a:r>
              <a:rPr lang="en-US" altLang="zh-CN" dirty="0"/>
              <a:t>MySQL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2304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网上</a:t>
            </a:r>
            <a:r>
              <a:rPr lang="zh-CN" altLang="en-US" dirty="0" smtClean="0"/>
              <a:t>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学习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en-US" altLang="zh-CN" dirty="0"/>
              <a:t>W3school </a:t>
            </a:r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www.w3school.com.cn/index.html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MDN </a:t>
            </a:r>
            <a:r>
              <a:rPr lang="en-US" altLang="zh-CN" dirty="0">
                <a:hlinkClick r:id="rId4"/>
              </a:rPr>
              <a:t>https://developer.mozilla.org/zh-CN/docs/Web</a:t>
            </a:r>
            <a:endParaRPr lang="en-US" altLang="zh-CN" dirty="0"/>
          </a:p>
          <a:p>
            <a:pPr lvl="1"/>
            <a:r>
              <a:rPr lang="en-US" altLang="zh-CN" dirty="0" smtClean="0"/>
              <a:t>Google</a:t>
            </a:r>
            <a:r>
              <a:rPr lang="zh-CN" altLang="en-US" dirty="0"/>
              <a:t>、</a:t>
            </a:r>
            <a:r>
              <a:rPr lang="en-US" altLang="zh-CN" dirty="0" err="1"/>
              <a:t>Baidu</a:t>
            </a:r>
            <a:r>
              <a:rPr lang="zh-CN" altLang="en-US" dirty="0"/>
              <a:t>、</a:t>
            </a:r>
            <a:r>
              <a:rPr lang="en-US" altLang="zh-CN" dirty="0" smtClean="0"/>
              <a:t>Wiki</a:t>
            </a:r>
          </a:p>
          <a:p>
            <a:pPr lvl="1"/>
            <a:r>
              <a:rPr lang="en-US" altLang="zh-CN" dirty="0" err="1" smtClean="0"/>
              <a:t>Github</a:t>
            </a:r>
            <a:r>
              <a:rPr lang="zh-CN" altLang="en-US" dirty="0" smtClean="0"/>
              <a:t>、</a:t>
            </a:r>
            <a:r>
              <a:rPr lang="en-US" altLang="zh-CN" dirty="0"/>
              <a:t>Stack Overflow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5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80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Lecture 1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课程介绍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53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Who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955207"/>
              </p:ext>
            </p:extLst>
          </p:nvPr>
        </p:nvGraphicFramePr>
        <p:xfrm>
          <a:off x="2351584" y="2204864"/>
          <a:ext cx="7776864" cy="2286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姓名</a:t>
                      </a:r>
                      <a:endParaRPr lang="zh-CN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Email</a:t>
                      </a:r>
                      <a:endParaRPr lang="zh-CN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教师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朱东来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hlinkClick r:id="rId3"/>
                        </a:rPr>
                        <a:t>zhudl@fudan.edu.cn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助教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吴逸昕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hlinkClick r:id="rId4"/>
                        </a:rPr>
                        <a:t>19302010013@fudan.edu.cn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en-US" altLang="zh-CN" sz="2400" dirty="0" smtClean="0"/>
                        <a:t>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张皓捷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hlinkClick r:id="rId5"/>
                        </a:rPr>
                        <a:t>19302010021@fudan.edu.cn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7722672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张诗涵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19302010074@fudan.edu.cn</a:t>
                      </a:r>
                      <a:r>
                        <a:rPr lang="en-US" altLang="zh-CN" sz="2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086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68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When &amp; Where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授课</a:t>
            </a:r>
            <a:endParaRPr lang="en-US" altLang="zh-CN" dirty="0"/>
          </a:p>
          <a:p>
            <a:pPr lvl="1"/>
            <a:r>
              <a:rPr lang="zh-CN" altLang="en-US" dirty="0" smtClean="0"/>
              <a:t>周四下午</a:t>
            </a:r>
            <a:r>
              <a:rPr lang="en-US" altLang="zh-CN" dirty="0"/>
              <a:t>6</a:t>
            </a:r>
            <a:r>
              <a:rPr lang="zh-CN" altLang="en-US" dirty="0" smtClean="0"/>
              <a:t>、</a:t>
            </a:r>
            <a:r>
              <a:rPr lang="en-US" altLang="zh-CN" dirty="0"/>
              <a:t>7</a:t>
            </a:r>
            <a:r>
              <a:rPr lang="zh-CN" altLang="en-US" dirty="0" smtClean="0"/>
              <a:t>、</a:t>
            </a:r>
            <a:r>
              <a:rPr lang="en-US" altLang="zh-CN" dirty="0"/>
              <a:t>8</a:t>
            </a:r>
            <a:r>
              <a:rPr lang="zh-CN" altLang="en-US" dirty="0" smtClean="0"/>
              <a:t>节</a:t>
            </a:r>
            <a:endParaRPr lang="en-US" altLang="zh-CN" dirty="0"/>
          </a:p>
          <a:p>
            <a:pPr lvl="1"/>
            <a:r>
              <a:rPr lang="en-US" altLang="zh-CN" dirty="0" smtClean="0"/>
              <a:t>HGX204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网上平台</a:t>
            </a:r>
            <a:endParaRPr lang="en-US" altLang="zh-CN" dirty="0"/>
          </a:p>
          <a:p>
            <a:pPr lvl="1"/>
            <a:r>
              <a:rPr lang="zh-CN" altLang="en-US" dirty="0"/>
              <a:t>微信群：答疑、</a:t>
            </a:r>
            <a:r>
              <a:rPr lang="zh-CN" altLang="en-US" dirty="0" smtClean="0"/>
              <a:t>讨论、通知</a:t>
            </a:r>
            <a:endParaRPr lang="en-US" altLang="zh-CN" dirty="0"/>
          </a:p>
          <a:p>
            <a:pPr lvl="1"/>
            <a:r>
              <a:rPr lang="en-US" altLang="zh-CN" dirty="0" err="1" smtClean="0"/>
              <a:t>elearning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、课程资料、</a:t>
            </a:r>
            <a:r>
              <a:rPr lang="en-US" altLang="zh-CN" dirty="0" smtClean="0"/>
              <a:t>Quiz</a:t>
            </a:r>
            <a:r>
              <a:rPr lang="zh-CN" altLang="en-US" dirty="0" smtClean="0"/>
              <a:t>；</a:t>
            </a:r>
            <a:r>
              <a:rPr lang="zh-CN" altLang="en-US" dirty="0"/>
              <a:t>讨论区</a:t>
            </a:r>
            <a:endParaRPr lang="en-US" altLang="zh-CN" dirty="0"/>
          </a:p>
          <a:p>
            <a:pPr lvl="1"/>
            <a:r>
              <a:rPr lang="zh-CN" altLang="en-US" dirty="0"/>
              <a:t>超星：视频、翻转课堂学习资料；讨论区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3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此处省略一万字</a:t>
            </a:r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851448"/>
            <a:ext cx="4259173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55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宏观的</a:t>
            </a:r>
            <a:r>
              <a:rPr lang="zh-CN" altLang="en-US" dirty="0" smtClean="0"/>
              <a:t>视角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宽广</a:t>
            </a:r>
            <a:r>
              <a:rPr lang="zh-CN" altLang="en-US" dirty="0"/>
              <a:t>的</a:t>
            </a:r>
            <a:r>
              <a:rPr lang="zh-CN" altLang="en-US" dirty="0" smtClean="0"/>
              <a:t>视野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完整的体系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精深</a:t>
            </a:r>
            <a:r>
              <a:rPr lang="zh-CN" altLang="en-US" dirty="0"/>
              <a:t>的技术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全面的能力</a:t>
            </a:r>
          </a:p>
        </p:txBody>
      </p:sp>
    </p:spTree>
    <p:extLst>
      <p:ext uri="{BB962C8B-B14F-4D97-AF65-F5344CB8AC3E}">
        <p14:creationId xmlns:p14="http://schemas.microsoft.com/office/powerpoint/2010/main" val="23864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关注技术产生背景和演变历程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关注知识架构的建立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问题引导式授课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提供丰富资源和向导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190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非常困难，需要额外努力</a:t>
            </a:r>
            <a:endParaRPr lang="en-US" altLang="zh-CN" dirty="0" smtClean="0"/>
          </a:p>
          <a:p>
            <a:r>
              <a:rPr lang="en-US" altLang="zh-CN" dirty="0" smtClean="0"/>
              <a:t>F</a:t>
            </a:r>
            <a:r>
              <a:rPr lang="zh-CN" altLang="en-US" dirty="0" smtClean="0"/>
              <a:t>非常困难，需要屡交白卷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Quiz</a:t>
            </a:r>
            <a:r>
              <a:rPr lang="en-US" altLang="zh-CN" dirty="0"/>
              <a:t>	</a:t>
            </a:r>
            <a:r>
              <a:rPr lang="en-US" altLang="zh-CN" dirty="0" smtClean="0"/>
              <a:t>25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Project	</a:t>
            </a:r>
            <a:r>
              <a:rPr lang="en-US" altLang="zh-CN" dirty="0" smtClean="0"/>
              <a:t>50</a:t>
            </a:r>
            <a:br>
              <a:rPr lang="en-US" altLang="zh-CN" dirty="0" smtClean="0"/>
            </a:br>
            <a:r>
              <a:rPr lang="en-US" altLang="zh-CN" dirty="0" smtClean="0"/>
              <a:t>Doc</a:t>
            </a:r>
            <a:r>
              <a:rPr lang="en-US" altLang="zh-CN" dirty="0"/>
              <a:t>	</a:t>
            </a:r>
            <a:r>
              <a:rPr lang="en-US" altLang="zh-CN" dirty="0" smtClean="0"/>
              <a:t>25</a:t>
            </a:r>
            <a:r>
              <a:rPr lang="zh-CN" altLang="en-US" dirty="0" smtClean="0"/>
              <a:t>（中文）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——————————</a:t>
            </a:r>
            <a:br>
              <a:rPr lang="en-US" altLang="zh-CN" dirty="0"/>
            </a:br>
            <a:r>
              <a:rPr lang="en-US" altLang="zh-CN" dirty="0"/>
              <a:t>		100</a:t>
            </a:r>
          </a:p>
        </p:txBody>
      </p:sp>
    </p:spTree>
    <p:extLst>
      <p:ext uri="{BB962C8B-B14F-4D97-AF65-F5344CB8AC3E}">
        <p14:creationId xmlns:p14="http://schemas.microsoft.com/office/powerpoint/2010/main" val="2343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41459</TotalTime>
  <Words>2448</Words>
  <Application>Microsoft Office PowerPoint</Application>
  <PresentationFormat>宽屏</PresentationFormat>
  <Paragraphs>288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华文行楷</vt:lpstr>
      <vt:lpstr>宋体</vt:lpstr>
      <vt:lpstr>Arial</vt:lpstr>
      <vt:lpstr>Tahoma</vt:lpstr>
      <vt:lpstr>Times New Roman</vt:lpstr>
      <vt:lpstr>Wingdings</vt:lpstr>
      <vt:lpstr>Blueprint</vt:lpstr>
      <vt:lpstr>Outstanding Ability of Software Development</vt:lpstr>
      <vt:lpstr>Web课程群</vt:lpstr>
      <vt:lpstr>Lecture 1</vt:lpstr>
      <vt:lpstr>Who</vt:lpstr>
      <vt:lpstr>When &amp; Where</vt:lpstr>
      <vt:lpstr>Why</vt:lpstr>
      <vt:lpstr>What</vt:lpstr>
      <vt:lpstr>How</vt:lpstr>
      <vt:lpstr>评分</vt:lpstr>
      <vt:lpstr>学习内容展望</vt:lpstr>
      <vt:lpstr>参考教材</vt:lpstr>
      <vt:lpstr>参考教材</vt:lpstr>
      <vt:lpstr>网络资源</vt:lpstr>
      <vt:lpstr>参考书籍及挑选</vt:lpstr>
      <vt:lpstr>参考书籍及挑选</vt:lpstr>
      <vt:lpstr>参考书籍及挑选</vt:lpstr>
      <vt:lpstr>参考书籍及挑选</vt:lpstr>
      <vt:lpstr>参考书籍及挑选</vt:lpstr>
      <vt:lpstr>参考书籍及挑选</vt:lpstr>
      <vt:lpstr>参考书籍及挑选</vt:lpstr>
      <vt:lpstr>参考书籍及挑选</vt:lpstr>
      <vt:lpstr>参考书籍及挑选</vt:lpstr>
      <vt:lpstr>参考书籍及挑选</vt:lpstr>
      <vt:lpstr>参考书籍及挑选</vt:lpstr>
      <vt:lpstr>参考书籍及挑选</vt:lpstr>
      <vt:lpstr>网上资源</vt:lpstr>
      <vt:lpstr>网上资源</vt:lpstr>
      <vt:lpstr>网上资源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zhudl</cp:lastModifiedBy>
  <cp:revision>1507</cp:revision>
  <dcterms:created xsi:type="dcterms:W3CDTF">2002-06-03T10:03:09Z</dcterms:created>
  <dcterms:modified xsi:type="dcterms:W3CDTF">2022-03-03T03:11:27Z</dcterms:modified>
</cp:coreProperties>
</file>